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94" r:id="rId12"/>
    <p:sldId id="291" r:id="rId13"/>
    <p:sldId id="289" r:id="rId14"/>
    <p:sldId id="290" r:id="rId15"/>
    <p:sldId id="293" r:id="rId16"/>
    <p:sldId id="288" r:id="rId17"/>
    <p:sldId id="270" r:id="rId18"/>
    <p:sldId id="292" r:id="rId19"/>
    <p:sldId id="268" r:id="rId20"/>
    <p:sldId id="296" r:id="rId21"/>
    <p:sldId id="272" r:id="rId22"/>
    <p:sldId id="297" r:id="rId23"/>
    <p:sldId id="295" r:id="rId24"/>
    <p:sldId id="276" r:id="rId25"/>
    <p:sldId id="286" r:id="rId26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4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7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8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9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8CAEA7D3-901D-4C8A-98DC-481598CE38A3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A8239EA-27CA-4A8E-9290-1C83524CEE03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F1A9FB3-B6BD-444D-87BE-9E39FD87726C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10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B14AC-0CE9-0224-6665-2D309E24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AB58B299-2CC4-1396-2E32-4D7C8D8CE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7A13ECF2-E515-9FF9-931D-9780995189A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29D02D19-076C-954B-94B2-77A3DFC9AC62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11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207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678BB-9F47-0809-8A18-429AAFB5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A1D02D9C-7D68-4731-DD44-535446F880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9828EA0B-09EE-01F1-6509-05717A99FB2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AA950AC6-9482-7133-9915-DE0880E6F5A1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12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3942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92D85-253F-08CD-579E-7D2D411E4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DF1AA46B-64C1-6F29-A506-39FDAA589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3749A057-944F-B982-9B1D-017C0083910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EAF5AEDF-463F-ACDE-4096-C4D535B878E6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13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481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148E7-B13C-C3CC-29CE-DF94AB56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995C00D1-C637-6B2F-49B4-28760D6DC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F2160D69-3650-5BF7-65D7-77F1F5B8E9A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8F73D37C-63D7-7129-6A0E-3D140DA24AFB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14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8621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AF40-8435-737F-2288-857466BDD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45D14517-085A-F047-510F-C2288FAE0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015647A9-A43F-81EB-7F8E-0622485E2C5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29E2256A-3BC4-275D-8A61-A5085E7AB4A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3935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D5CBE-BB4C-CAD6-10F3-CA871E043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6A1109DD-BF7B-0F35-F5A8-F04BA2A2F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3A334957-1531-51A8-4660-4029216DEB6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03BE7C13-E882-5B01-DDB5-179384EF2A3B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16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7039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A2544BD-0F4E-46ED-9E87-DD0EB6216D45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17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E335-DA6B-F521-DC8D-7A486ADF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68AD32A5-4F9D-DDEA-D383-08F0D188F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72BEAE84-47D7-7F9A-CC9C-E97238B1D3F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4BFAEE10-5B42-F359-551D-2C13FFF09ADB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18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1152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981A990-4275-4C30-9F5C-1C6CFE695FC6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19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56D92DA-307C-494B-8853-A194E27A11C3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CF79B-A370-379B-7CCA-860F76AA3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A812A82B-19C7-849F-98B4-4F39FD73D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3DA17719-5589-14E6-E433-7F3DB9DF60B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434AB944-B385-FAD8-6099-F3806AA1D930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20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3732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AA917D9-6AD8-4778-9CA5-1F35B248D8A3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21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50DDD-3A4C-13CA-0D8C-7CAC45F2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A68E068B-76A6-91B9-64AD-3D581AD29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C1092F5A-E977-D5CF-97AB-794AC63997A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44F1E440-0E05-1FE0-6734-5BE2DE1BB1A0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22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934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CE11-9559-3CFF-E010-DCE0CBA0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>
            <a:extLst>
              <a:ext uri="{FF2B5EF4-FFF2-40B4-BE49-F238E27FC236}">
                <a16:creationId xmlns:a16="http://schemas.microsoft.com/office/drawing/2014/main" id="{1E212356-2AAF-EE05-0034-CCB737A33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>
            <a:extLst>
              <a:ext uri="{FF2B5EF4-FFF2-40B4-BE49-F238E27FC236}">
                <a16:creationId xmlns:a16="http://schemas.microsoft.com/office/drawing/2014/main" id="{94343D34-2628-4BF3-2DD0-87B97EEAF98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8" name="PlaceHolder 3">
            <a:extLst>
              <a:ext uri="{FF2B5EF4-FFF2-40B4-BE49-F238E27FC236}">
                <a16:creationId xmlns:a16="http://schemas.microsoft.com/office/drawing/2014/main" id="{10B06CC3-DC35-70A4-B1C8-895F295E9BC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8AFC1A5-1779-43EC-B8D1-C462872FCB4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23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314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F1A5E39-21D9-418B-A833-D9FA6CE7B35A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24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A42927D-89B4-4926-9DF9-221DEF5ACCA9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E776E84-D176-470F-9692-8501ED343EA4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3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F60E567-AC7C-4A00-96F7-19B4DFBFB85B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2A712A7-E86D-4FCA-85EC-3A064E2C551C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EAE11BB-B4A4-4B69-8D9D-A3284F16E662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6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A04481E-9F68-4677-8320-79FFDCD9A38D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7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BE0FEF9-6963-4479-A70D-F45F17749F12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8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707E17E-22EE-4876-B462-B1EBF74208E1}" type="slidenum">
              <a:rPr lang="en-US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9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pic>
        <p:nvPicPr>
          <p:cNvPr id="11" name="Image 1" descr="preencoded.png"/>
          <p:cNvPicPr/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12" name="Text 2"/>
          <p:cNvSpPr/>
          <p:nvPr/>
        </p:nvSpPr>
        <p:spPr>
          <a:xfrm>
            <a:off x="4212360" y="3291840"/>
            <a:ext cx="9862560" cy="186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7200" b="1" u="none" strike="noStrike" spc="-145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So I Was Going to Be an Astronomer…</a:t>
            </a:r>
            <a:endParaRPr lang="en-US" sz="7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" name="Text 3"/>
          <p:cNvSpPr/>
          <p:nvPr/>
        </p:nvSpPr>
        <p:spPr>
          <a:xfrm>
            <a:off x="5317920" y="5425560"/>
            <a:ext cx="7651800" cy="153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/>
          </a:bodyPr>
          <a:lstStyle/>
          <a:p>
            <a:pPr algn="ctr" defTabSz="914400">
              <a:lnSpc>
                <a:spcPct val="140000"/>
              </a:lnSpc>
              <a:tabLst>
                <a:tab pos="0" algn="l"/>
              </a:tabLst>
            </a:pPr>
            <a:r>
              <a:rPr lang="en-US" sz="2100" b="0" u="none" strike="noStrike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From the night skies of northern Wisconsin and the University of Kansas, to cybersecurity.</a:t>
            </a:r>
            <a:endParaRPr lang="en-US" sz="2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" name="Text 4"/>
          <p:cNvSpPr/>
          <p:nvPr/>
        </p:nvSpPr>
        <p:spPr>
          <a:xfrm>
            <a:off x="15087600" y="9601200"/>
            <a:ext cx="1566360" cy="36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100" b="0" u="none" strike="noStrike" spc="85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Torry Crass</a:t>
            </a:r>
            <a:endParaRPr lang="en-US" sz="2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" name="Text 5"/>
          <p:cNvSpPr/>
          <p:nvPr/>
        </p:nvSpPr>
        <p:spPr>
          <a:xfrm>
            <a:off x="17145000" y="9601200"/>
            <a:ext cx="58428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4A6A90"/>
                </a:solidFill>
                <a:effectLst/>
                <a:uFillTx/>
                <a:latin typeface="Helvetica Neue"/>
                <a:ea typeface="Helvetica Neue"/>
              </a:rPr>
              <a:t>2026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2" name="Text 1"/>
          <p:cNvSpPr/>
          <p:nvPr/>
        </p:nvSpPr>
        <p:spPr>
          <a:xfrm>
            <a:off x="914400" y="411012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04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3" name="Text 2"/>
          <p:cNvSpPr/>
          <p:nvPr/>
        </p:nvSpPr>
        <p:spPr>
          <a:xfrm>
            <a:off x="914400" y="4614839"/>
            <a:ext cx="6866640" cy="21184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Then I Got An IT Job…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4700" b="1" i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Actually, quite a few of them.</a:t>
            </a:r>
            <a:endParaRPr lang="en-US" sz="4700" b="0" i="1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4" name="Text 3"/>
          <p:cNvSpPr/>
          <p:nvPr/>
        </p:nvSpPr>
        <p:spPr>
          <a:xfrm>
            <a:off x="914400" y="6371688"/>
            <a:ext cx="549324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IT, Cybersecurity, CISO, Elections, MS-ISAC, InfraGard, FBI, State Chief Risk Officer, Military, and more?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F1425-55CF-7B82-2740-8B6A507E2D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935" y="1933618"/>
            <a:ext cx="4782449" cy="64190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D6F6F-011B-BF0E-E0DF-2CDC05EC7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0">
            <a:extLst>
              <a:ext uri="{FF2B5EF4-FFF2-40B4-BE49-F238E27FC236}">
                <a16:creationId xmlns:a16="http://schemas.microsoft.com/office/drawing/2014/main" id="{F1420AF5-DB4B-D42B-AEEC-4976DF20BC03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AUI, Elections, The Carter Center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77CCCBF3-FA3D-1C7B-38A5-2EE46513B4C3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065D8-ADC0-3EFD-2597-54669C4AE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87433" y="6774873"/>
            <a:ext cx="7186167" cy="2826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ED5A7-1A9D-8DAE-376D-491F48257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2"/>
          <a:stretch>
            <a:fillRect/>
          </a:stretch>
        </p:blipFill>
        <p:spPr>
          <a:xfrm>
            <a:off x="363831" y="6774873"/>
            <a:ext cx="6400800" cy="3071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F6AD9-26C9-2000-35B4-D34068515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6725" y="1096494"/>
            <a:ext cx="6267581" cy="3260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C5F92-E6EE-334A-A5DE-C570ADDF8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654" y="3561619"/>
            <a:ext cx="5214829" cy="3911122"/>
          </a:xfrm>
          <a:prstGeom prst="rect">
            <a:avLst/>
          </a:prstGeom>
        </p:spPr>
      </p:pic>
      <p:pic>
        <p:nvPicPr>
          <p:cNvPr id="1026" name="Picture 2" descr="The Carter Center | LinkedIn">
            <a:extLst>
              <a:ext uri="{FF2B5EF4-FFF2-40B4-BE49-F238E27FC236}">
                <a16:creationId xmlns:a16="http://schemas.microsoft.com/office/drawing/2014/main" id="{2B36B076-08B9-3FC7-918F-43B413EA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743" y="19821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sociated Universities, Inc. | LinkedIn">
            <a:extLst>
              <a:ext uri="{FF2B5EF4-FFF2-40B4-BE49-F238E27FC236}">
                <a16:creationId xmlns:a16="http://schemas.microsoft.com/office/drawing/2014/main" id="{7C75FCD2-95A6-8004-7F7F-C7976EF80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698" y="351212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5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CE5044-F7D5-2797-B2A5-E2D226E4C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BD3BE490-F6E0-65B3-C5EF-5801FA77C3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E46CF53D-9302-0B5F-7C02-D6E5BC05D3B9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North Carolina State Chief Risk Officer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B8487A84-63A0-D012-0749-86C496E72624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B8EC4-9F36-3E0D-2E30-C99C0DB21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0006" y="685800"/>
            <a:ext cx="7963593" cy="2448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88EE93-09E4-66F6-E278-6FD1D55A9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96370" y="3586265"/>
            <a:ext cx="4514850" cy="45114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4266EB-1A77-1FEE-4F2F-23062FCAAD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0028" y="5515439"/>
            <a:ext cx="4511439" cy="3994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5F493A-1FEA-5FBF-F1B9-66EB9E564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1" y="2638831"/>
            <a:ext cx="5428491" cy="4071368"/>
          </a:xfrm>
          <a:prstGeom prst="rect">
            <a:avLst/>
          </a:prstGeom>
        </p:spPr>
      </p:pic>
      <p:pic>
        <p:nvPicPr>
          <p:cNvPr id="5122" name="Picture 2" descr="Seal of North Carolina | State Symbols USA">
            <a:extLst>
              <a:ext uri="{FF2B5EF4-FFF2-40B4-BE49-F238E27FC236}">
                <a16:creationId xmlns:a16="http://schemas.microsoft.com/office/drawing/2014/main" id="{D2D34582-CA1E-7A36-9526-D0E604EE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844" y="1789405"/>
            <a:ext cx="2657814" cy="26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ublic Sector | V Group Inc.">
            <a:extLst>
              <a:ext uri="{FF2B5EF4-FFF2-40B4-BE49-F238E27FC236}">
                <a16:creationId xmlns:a16="http://schemas.microsoft.com/office/drawing/2014/main" id="{2CDF2BC5-8242-B8C9-2D43-AF2D66E0D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0" y="7512814"/>
            <a:ext cx="5428491" cy="139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0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B9C87-0A4A-A1D4-0177-BD8F4BA05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0">
            <a:extLst>
              <a:ext uri="{FF2B5EF4-FFF2-40B4-BE49-F238E27FC236}">
                <a16:creationId xmlns:a16="http://schemas.microsoft.com/office/drawing/2014/main" id="{BBEA4157-5C6B-A846-B735-904187840BF3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SCSG, Cyber Shield, The Citadel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2C3EA86E-90ED-B4B4-3991-87A35146A5A8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3C0B1-3DFE-1CF7-967F-CC9014DAF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752" y="5143140"/>
            <a:ext cx="7620000" cy="4667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412586-6AF3-7A06-203C-1B871539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341" y="4048698"/>
            <a:ext cx="3781485" cy="5293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D9985A-788D-9F39-89C9-2B409965B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8125" y="560264"/>
            <a:ext cx="11561368" cy="2327961"/>
          </a:xfrm>
          <a:prstGeom prst="rect">
            <a:avLst/>
          </a:prstGeom>
        </p:spPr>
      </p:pic>
      <p:pic>
        <p:nvPicPr>
          <p:cNvPr id="279" name="Picture 27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2197" y="3759024"/>
            <a:ext cx="4001171" cy="2936455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pic>
        <p:nvPicPr>
          <p:cNvPr id="3074" name="Picture 2" descr="SCSG PSC">
            <a:extLst>
              <a:ext uri="{FF2B5EF4-FFF2-40B4-BE49-F238E27FC236}">
                <a16:creationId xmlns:a16="http://schemas.microsoft.com/office/drawing/2014/main" id="{EDA95477-F55E-A54D-1B97-E818FBBE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50" y="1493904"/>
            <a:ext cx="2097620" cy="20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yber Shield 2026">
            <a:extLst>
              <a:ext uri="{FF2B5EF4-FFF2-40B4-BE49-F238E27FC236}">
                <a16:creationId xmlns:a16="http://schemas.microsoft.com/office/drawing/2014/main" id="{C3174A56-CC2D-4026-62CD-3E5B5F98A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408" y="1493903"/>
            <a:ext cx="2179480" cy="209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Citadel - The Military College of South Carolina - Omicron Delta Kappa">
            <a:extLst>
              <a:ext uri="{FF2B5EF4-FFF2-40B4-BE49-F238E27FC236}">
                <a16:creationId xmlns:a16="http://schemas.microsoft.com/office/drawing/2014/main" id="{3B0E79A0-CB74-370C-EA5C-550D5EB5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50" y="4062208"/>
            <a:ext cx="2097620" cy="20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5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465C0-A953-2F60-9F1C-10572B28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C3C0F643-BDDA-48AE-210F-F3731618A2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E055A2D7-B4A8-C127-91C1-6762A9D9AC1F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A Few Tokens, Hurricanes, Lessons Learned, Still Representing…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C178ED06-B724-F487-5273-772049B38E4F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083994-C2C8-BC20-AFC7-AC94D14D3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120121" y="3529831"/>
            <a:ext cx="4610309" cy="3457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64522-6F15-2838-7052-FABA2DAD5F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17067" y="3442634"/>
            <a:ext cx="3912738" cy="293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0884D3-446B-C7BA-B342-6D9D4597F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589" y="1685160"/>
            <a:ext cx="5815596" cy="5181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A5EBD0-F20D-D46B-D3A9-D27D4828EE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220" y="6081040"/>
            <a:ext cx="4950216" cy="371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3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4640C-DC04-A657-69A6-550626CB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DC623B50-DE90-A9D3-AFDE-9BC322BE6F9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9E7213FC-1746-33A4-15B1-F5E1BCEE857B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State CISO, MS-ISAC Executive Committee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71BA8294-CE3E-F599-CFC5-E62B473E81C9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026F5-2BF9-2DD9-C620-97852678E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640" y="918307"/>
            <a:ext cx="7620000" cy="5076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47512A-2530-11D7-A09C-CEC9EA14E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780" y="4589640"/>
            <a:ext cx="8113280" cy="4563720"/>
          </a:xfrm>
          <a:prstGeom prst="rect">
            <a:avLst/>
          </a:prstGeom>
        </p:spPr>
      </p:pic>
      <p:pic>
        <p:nvPicPr>
          <p:cNvPr id="4098" name="Picture 2" descr="MS-ISAC Security Primer - Typosquatting">
            <a:extLst>
              <a:ext uri="{FF2B5EF4-FFF2-40B4-BE49-F238E27FC236}">
                <a16:creationId xmlns:a16="http://schemas.microsoft.com/office/drawing/2014/main" id="{41B21258-1747-1B85-E3C5-7E38FC56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860" y="6871500"/>
            <a:ext cx="4251960" cy="22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ulnerability disclosure policy | get.gov">
            <a:extLst>
              <a:ext uri="{FF2B5EF4-FFF2-40B4-BE49-F238E27FC236}">
                <a16:creationId xmlns:a16="http://schemas.microsoft.com/office/drawing/2014/main" id="{19C183CC-4451-A471-9FE8-AEA47F18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17" y="1369039"/>
            <a:ext cx="2849187" cy="28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01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B7DD6-FDFE-AD62-9847-46031772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74E5B500-0A88-2EBA-99CB-E9BFBF491D3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0C5049C5-BC70-C97A-A161-E89FA4CEF845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FBI, MCPA, Presidential Campaign Advisor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D74046E2-EDA1-242A-CD21-CD778809ABA1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FF012A-B0CC-FC67-74E4-2864FACF1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543" y="2069378"/>
            <a:ext cx="6944460" cy="5349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F648A-782B-BFF2-FE16-5F44B0F99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775478" y="4355307"/>
            <a:ext cx="5618831" cy="4214124"/>
          </a:xfrm>
          <a:prstGeom prst="rect">
            <a:avLst/>
          </a:prstGeom>
        </p:spPr>
      </p:pic>
      <p:pic>
        <p:nvPicPr>
          <p:cNvPr id="2052" name="Picture 4" descr="Military Cyber Professionals Association - Associations - JobStars">
            <a:extLst>
              <a:ext uri="{FF2B5EF4-FFF2-40B4-BE49-F238E27FC236}">
                <a16:creationId xmlns:a16="http://schemas.microsoft.com/office/drawing/2014/main" id="{846AD182-60F3-031F-34D0-9CA1EE66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42" y="37378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BI MoneyPak (ramsonware) - Wikipédia, a enciclopédia livre">
            <a:extLst>
              <a:ext uri="{FF2B5EF4-FFF2-40B4-BE49-F238E27FC236}">
                <a16:creationId xmlns:a16="http://schemas.microsoft.com/office/drawing/2014/main" id="{0FC9DB63-C498-795E-2007-5D6BA333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85160"/>
            <a:ext cx="1770742" cy="182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70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150" name="Text 1"/>
          <p:cNvSpPr/>
          <p:nvPr/>
        </p:nvSpPr>
        <p:spPr>
          <a:xfrm>
            <a:off x="914400" y="39006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06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 2"/>
          <p:cNvSpPr/>
          <p:nvPr/>
        </p:nvSpPr>
        <p:spPr>
          <a:xfrm>
            <a:off x="914400" y="4405320"/>
            <a:ext cx="6866640" cy="156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Every now and then…</a:t>
            </a:r>
            <a:r>
              <a:rPr lang="en-US" sz="6000" b="1" spc="-181" dirty="0">
                <a:solidFill>
                  <a:srgbClr val="E8F0FF"/>
                </a:solidFill>
                <a:latin typeface="Helvetica Neue"/>
                <a:ea typeface="Helvetica Neue"/>
              </a:rPr>
              <a:t> You run into folks…</a:t>
            </a:r>
            <a:endParaRPr lang="en-US" sz="6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 3"/>
          <p:cNvSpPr/>
          <p:nvPr/>
        </p:nvSpPr>
        <p:spPr>
          <a:xfrm>
            <a:off x="914400" y="6195960"/>
            <a:ext cx="5493240" cy="38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Multiple tracks. Parallel orbits. All pointing forward.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146" name="Picture 2" descr="History of the Kansas Jayhawks Logo | Vintage KU Jayhawk Logos &amp; Apparel">
            <a:extLst>
              <a:ext uri="{FF2B5EF4-FFF2-40B4-BE49-F238E27FC236}">
                <a16:creationId xmlns:a16="http://schemas.microsoft.com/office/drawing/2014/main" id="{EAD18980-ADED-D227-C447-A9AAF0F54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193" y="3596582"/>
            <a:ext cx="8759262" cy="30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2C170-E2D8-0201-63A9-06533C05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F61A4C7F-55C1-90D6-8EAC-C23B1530C3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31D9C8B3-7932-D10A-C199-25E8AD5DA7A8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Jayhawks In The Wild… and trips to Kitt Peak, Lowell too…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5B157749-B910-1FD8-7BEE-08C53FE91D74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AEDD5D-737A-88C1-DA84-EBE04D122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137" y="4015048"/>
            <a:ext cx="7650480" cy="5737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14B5D-8B29-13F5-6EA3-F38DC99F5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44428"/>
            <a:ext cx="5172523" cy="3879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48859-1DF5-6DF1-08AD-C453DE4B3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060" y="685800"/>
            <a:ext cx="7918911" cy="52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9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140" name="Text 1"/>
          <p:cNvSpPr/>
          <p:nvPr/>
        </p:nvSpPr>
        <p:spPr>
          <a:xfrm>
            <a:off x="914400" y="372888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05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1" name="Text 2"/>
          <p:cNvSpPr/>
          <p:nvPr/>
        </p:nvSpPr>
        <p:spPr>
          <a:xfrm>
            <a:off x="914400" y="4233960"/>
            <a:ext cx="6866640" cy="156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Roaming Astronomers</a:t>
            </a:r>
            <a:endParaRPr lang="en-US" sz="6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 3"/>
          <p:cNvSpPr/>
          <p:nvPr/>
        </p:nvSpPr>
        <p:spPr>
          <a:xfrm>
            <a:off x="914400" y="6024600"/>
            <a:ext cx="549324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dirty="0">
                <a:solidFill>
                  <a:srgbClr val="8AAED8"/>
                </a:solidFill>
                <a:latin typeface="Helvetica Neue"/>
              </a:rPr>
              <a:t>Once in a while, when astronomy events bring us together…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AE623-7234-EE37-6A0E-6F7EDD499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433" y="1417460"/>
            <a:ext cx="7367858" cy="7037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18" name="Text 1"/>
          <p:cNvSpPr/>
          <p:nvPr/>
        </p:nvSpPr>
        <p:spPr>
          <a:xfrm>
            <a:off x="914400" y="411012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01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" name="Text 2"/>
          <p:cNvSpPr/>
          <p:nvPr/>
        </p:nvSpPr>
        <p:spPr>
          <a:xfrm>
            <a:off x="914400" y="4614840"/>
            <a:ext cx="686664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The Beginning</a:t>
            </a:r>
            <a:endParaRPr lang="en-US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" name="Text 3"/>
          <p:cNvSpPr/>
          <p:nvPr/>
        </p:nvSpPr>
        <p:spPr>
          <a:xfrm>
            <a:off x="914400" y="5643720"/>
            <a:ext cx="549324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Northern Wisconsin. A comet. And a phone call.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16F78-10E5-C5A5-2652-737E61D8E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02909" y="2610050"/>
            <a:ext cx="6754906" cy="50661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EE3174-EDD5-BF5C-0CD5-3FA385C51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327356FE-FBF6-A0D6-A005-8D8630C131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152318F7-9E44-5117-6428-56C46C0DE027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Mission Control, JHAPL, Flight Directors, and Roaming Astronomers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D529AEDA-4B16-1A90-B910-0403F01041A9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7C956-6B40-DD9C-F21A-8F678907D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764" y="685800"/>
            <a:ext cx="6206836" cy="46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2E840-5ACF-AA4D-48E2-2427C24B4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3377" y="1665130"/>
            <a:ext cx="5411585" cy="4058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1F6365-242C-C29B-9914-A14B9E424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710" y="3470032"/>
            <a:ext cx="7589519" cy="5692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B993E-BDEC-8D18-BE0C-805E90152D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7688" y="5841769"/>
            <a:ext cx="3499657" cy="34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1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174" name="Text 1"/>
          <p:cNvSpPr/>
          <p:nvPr/>
        </p:nvSpPr>
        <p:spPr>
          <a:xfrm>
            <a:off x="914400" y="428148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07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5" name="Text 2"/>
          <p:cNvSpPr/>
          <p:nvPr/>
        </p:nvSpPr>
        <p:spPr>
          <a:xfrm>
            <a:off x="914400" y="4786200"/>
            <a:ext cx="686664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Still Doing Astro Things</a:t>
            </a:r>
            <a:endParaRPr lang="en-US" sz="6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6" name="Text 3"/>
          <p:cNvSpPr/>
          <p:nvPr/>
        </p:nvSpPr>
        <p:spPr>
          <a:xfrm>
            <a:off x="914400" y="5815080"/>
            <a:ext cx="5493240" cy="38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The degree paused</a:t>
            </a:r>
            <a:r>
              <a:rPr lang="en-US" dirty="0">
                <a:solidFill>
                  <a:srgbClr val="8AAED8"/>
                </a:solidFill>
                <a:latin typeface="Helvetica Neue"/>
                <a:ea typeface="Helvetica Neue"/>
              </a:rPr>
              <a:t>, but s</a:t>
            </a: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ome day…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6DBB3-3AD0-2FFD-C0A8-CD2D813BC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54925" y="1666822"/>
            <a:ext cx="4999364" cy="3749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BDA94-051A-664A-14C7-E1A57F1A01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368" y="3821287"/>
            <a:ext cx="4072671" cy="54302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A9BC0-DA21-1837-4E53-AB01B715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A275222F-BA2A-BD4B-E1A3-B33271E5316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419A3CC9-CCF7-1D21-AD92-81E3B3F4B61B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My Own 6”… and 8”… and robotic… and…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FB646E63-EDB6-75FE-B9B9-A86EAC24CFEE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F1C37-9E0A-B5C3-97DF-0C70256A7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473" y="502211"/>
            <a:ext cx="6188385" cy="4641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3B235D-3E57-B461-2CE3-A1281E91D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474" y="5327089"/>
            <a:ext cx="6188384" cy="4641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61066-37B7-1AD8-8A2B-081AD95A67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224" y="2314221"/>
            <a:ext cx="5965189" cy="447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C285A-69F6-6DD4-CE5B-0CAE845EF3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5583" y="3449434"/>
            <a:ext cx="6313678" cy="473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73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ED2B8-267A-28EE-D047-037B0B38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0" descr="preencoded.png">
            <a:extLst>
              <a:ext uri="{FF2B5EF4-FFF2-40B4-BE49-F238E27FC236}">
                <a16:creationId xmlns:a16="http://schemas.microsoft.com/office/drawing/2014/main" id="{A0B51026-23DF-8CCF-D4F5-B388CE8654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C0D321-970D-B653-0373-36D2FA154C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824" y="1685160"/>
            <a:ext cx="8639497" cy="4373649"/>
          </a:xfrm>
          <a:prstGeom prst="rect">
            <a:avLst/>
          </a:prstGeom>
        </p:spPr>
      </p:pic>
      <p:sp>
        <p:nvSpPr>
          <p:cNvPr id="96" name="Text 0">
            <a:extLst>
              <a:ext uri="{FF2B5EF4-FFF2-40B4-BE49-F238E27FC236}">
                <a16:creationId xmlns:a16="http://schemas.microsoft.com/office/drawing/2014/main" id="{C5900FE2-C9BC-DCEE-6BE6-995EC8525957}"/>
              </a:ext>
            </a:extLst>
          </p:cNvPr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Nebulae, Comets, Iceland Moonsets, and Finnish Aurora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7" name="Shape 1">
            <a:extLst>
              <a:ext uri="{FF2B5EF4-FFF2-40B4-BE49-F238E27FC236}">
                <a16:creationId xmlns:a16="http://schemas.microsoft.com/office/drawing/2014/main" id="{5910AF78-3232-67B8-F38D-2C1797185DA5}"/>
              </a:ext>
            </a:extLst>
          </p:cNvPr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762E6-7C62-99A6-9B9C-CF43264E8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666" y="959400"/>
            <a:ext cx="8453343" cy="6446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9D02E-F064-8687-1C32-14850BA9EB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9" y="3392640"/>
            <a:ext cx="4320540" cy="576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C0F29-1A09-93CF-E1C2-42A75A7CF1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804" y="4976724"/>
            <a:ext cx="5997941" cy="44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1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269" name="Text 1"/>
          <p:cNvSpPr/>
          <p:nvPr/>
        </p:nvSpPr>
        <p:spPr>
          <a:xfrm>
            <a:off x="3253229" y="3275182"/>
            <a:ext cx="11781541" cy="4156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6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RECORDED DEMONSTRATION</a:t>
            </a:r>
            <a:endParaRPr lang="en-US" sz="9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pic>
        <p:nvPicPr>
          <p:cNvPr id="314" name="Image 1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316" name="Text 1"/>
          <p:cNvSpPr/>
          <p:nvPr/>
        </p:nvSpPr>
        <p:spPr>
          <a:xfrm>
            <a:off x="9143640" y="2171239"/>
            <a:ext cx="7679553" cy="1205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9600" b="1" u="none" strike="noStrike" spc="181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THANK YOU</a:t>
            </a:r>
            <a:endParaRPr lang="en-US" sz="96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18" name="Text 3"/>
          <p:cNvSpPr/>
          <p:nvPr/>
        </p:nvSpPr>
        <p:spPr>
          <a:xfrm>
            <a:off x="240544" y="9502200"/>
            <a:ext cx="10100488" cy="78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9999"/>
          </a:bodyPr>
          <a:lstStyle/>
          <a:p>
            <a:pPr algn="ctr" defTabSz="914400">
              <a:lnSpc>
                <a:spcPct val="140000"/>
              </a:lnSpc>
              <a:tabLst>
                <a:tab pos="0" algn="l"/>
              </a:tabLst>
            </a:pPr>
            <a:r>
              <a:rPr lang="en-US" sz="21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Questions welcome — astronomy, cybersecurity, or the strange paths that connect them.</a:t>
            </a:r>
            <a:endParaRPr lang="en-US" sz="2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21" name="Text 6"/>
          <p:cNvSpPr/>
          <p:nvPr/>
        </p:nvSpPr>
        <p:spPr>
          <a:xfrm>
            <a:off x="7948800" y="7396200"/>
            <a:ext cx="138960" cy="38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algn="ctr"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i="1" u="none" strike="noStrike">
                <a:solidFill>
                  <a:srgbClr val="A8C8FF">
                    <a:alpha val="18000"/>
                  </a:srgbClr>
                </a:solidFill>
                <a:effectLst/>
                <a:uFillTx/>
                <a:latin typeface="Helvetica Neue"/>
                <a:ea typeface="Helvetica Neue"/>
              </a:rPr>
              <a:t>·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80699-7050-BC36-3858-4788BC711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08" y="334979"/>
            <a:ext cx="6504455" cy="4878341"/>
          </a:xfrm>
          <a:prstGeom prst="rect">
            <a:avLst/>
          </a:prstGeom>
        </p:spPr>
      </p:pic>
      <p:sp>
        <p:nvSpPr>
          <p:cNvPr id="2" name="Freeform 18">
            <a:extLst>
              <a:ext uri="{FF2B5EF4-FFF2-40B4-BE49-F238E27FC236}">
                <a16:creationId xmlns:a16="http://schemas.microsoft.com/office/drawing/2014/main" id="{C927F64D-CFE1-12E3-433A-53C455E69DC0}"/>
              </a:ext>
            </a:extLst>
          </p:cNvPr>
          <p:cNvSpPr/>
          <p:nvPr/>
        </p:nvSpPr>
        <p:spPr>
          <a:xfrm>
            <a:off x="15352200" y="7277040"/>
            <a:ext cx="2538000" cy="2538000"/>
          </a:xfrm>
          <a:custGeom>
            <a:avLst/>
            <a:gdLst>
              <a:gd name="textAreaLeft" fmla="*/ 0 w 2538000"/>
              <a:gd name="textAreaRight" fmla="*/ 2539080 w 2538000"/>
              <a:gd name="textAreaTop" fmla="*/ 0 h 2538000"/>
              <a:gd name="textAreaBottom" fmla="*/ 2539080 h 2538000"/>
            </a:gdLst>
            <a:ahLst/>
            <a:cxnLst/>
            <a:rect l="textAreaLeft" t="textAreaTop" r="textAreaRight" b="textAreaBottom"/>
            <a:pathLst>
              <a:path w="3418186" h="3418186">
                <a:moveTo>
                  <a:pt x="0" y="0"/>
                </a:moveTo>
                <a:lnTo>
                  <a:pt x="3418185" y="0"/>
                </a:lnTo>
                <a:lnTo>
                  <a:pt x="3418185" y="3418186"/>
                </a:lnTo>
                <a:lnTo>
                  <a:pt x="0" y="34181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TextBox 40">
            <a:extLst>
              <a:ext uri="{FF2B5EF4-FFF2-40B4-BE49-F238E27FC236}">
                <a16:creationId xmlns:a16="http://schemas.microsoft.com/office/drawing/2014/main" id="{BCCA87C2-13D0-4C69-373E-9B8409EBE4AB}"/>
              </a:ext>
            </a:extLst>
          </p:cNvPr>
          <p:cNvSpPr/>
          <p:nvPr/>
        </p:nvSpPr>
        <p:spPr>
          <a:xfrm>
            <a:off x="15316560" y="6858000"/>
            <a:ext cx="2514240" cy="28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239"/>
              </a:lnSpc>
            </a:pPr>
            <a:r>
              <a:rPr lang="en-US" sz="1800" b="1" i="1" u="none" strike="noStrike" dirty="0">
                <a:solidFill>
                  <a:srgbClr val="5CE1E6"/>
                </a:solidFill>
                <a:effectLst/>
                <a:uFillTx/>
                <a:latin typeface="Poppins Bold Italics"/>
              </a:rPr>
              <a:t>LinkedIn QR Code</a:t>
            </a: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8260491C-8E22-6D71-BF4F-4C69A532D2CA}"/>
              </a:ext>
            </a:extLst>
          </p:cNvPr>
          <p:cNvGrpSpPr/>
          <p:nvPr/>
        </p:nvGrpSpPr>
        <p:grpSpPr>
          <a:xfrm>
            <a:off x="457200" y="5583060"/>
            <a:ext cx="8017200" cy="3387960"/>
            <a:chOff x="9541800" y="2628000"/>
            <a:chExt cx="8017200" cy="3387960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94F2C19B-4D8D-681B-E68E-D1552878138B}"/>
                </a:ext>
              </a:extLst>
            </p:cNvPr>
            <p:cNvSpPr/>
            <p:nvPr/>
          </p:nvSpPr>
          <p:spPr>
            <a:xfrm>
              <a:off x="9541800" y="3074040"/>
              <a:ext cx="8017200" cy="360"/>
            </a:xfrm>
            <a:prstGeom prst="line">
              <a:avLst/>
            </a:prstGeom>
            <a:ln w="25400">
              <a:solidFill>
                <a:srgbClr val="93B1A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77FE80A-B0FC-1D93-B747-D1FD4C1528C5}"/>
                </a:ext>
              </a:extLst>
            </p:cNvPr>
            <p:cNvSpPr/>
            <p:nvPr/>
          </p:nvSpPr>
          <p:spPr>
            <a:xfrm>
              <a:off x="10075320" y="5621400"/>
              <a:ext cx="394560" cy="394560"/>
            </a:xfrm>
            <a:custGeom>
              <a:avLst/>
              <a:gdLst>
                <a:gd name="textAreaLeft" fmla="*/ 0 w 394560"/>
                <a:gd name="textAreaRight" fmla="*/ 396360 w 394560"/>
                <a:gd name="textAreaTop" fmla="*/ 0 h 394560"/>
                <a:gd name="textAreaBottom" fmla="*/ 396360 h 394560"/>
              </a:gdLst>
              <a:ahLst/>
              <a:cxnLst/>
              <a:rect l="textAreaLeft" t="textAreaTop" r="textAreaRight" b="textAreaBottom"/>
              <a:pathLst>
                <a:path w="528557" h="528557">
                  <a:moveTo>
                    <a:pt x="0" y="0"/>
                  </a:moveTo>
                  <a:lnTo>
                    <a:pt x="528557" y="0"/>
                  </a:lnTo>
                  <a:lnTo>
                    <a:pt x="528557" y="528557"/>
                  </a:lnTo>
                  <a:lnTo>
                    <a:pt x="0" y="52855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11E52A2-4746-0629-B38B-20A558E1F1C4}"/>
                </a:ext>
              </a:extLst>
            </p:cNvPr>
            <p:cNvSpPr/>
            <p:nvPr/>
          </p:nvSpPr>
          <p:spPr>
            <a:xfrm>
              <a:off x="10876680" y="5706000"/>
              <a:ext cx="3800880" cy="26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239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Mastodon: @plaintext@defcon.social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6BA7720-393F-564F-C004-F0A9D783B15A}"/>
                </a:ext>
              </a:extLst>
            </p:cNvPr>
            <p:cNvSpPr/>
            <p:nvPr/>
          </p:nvSpPr>
          <p:spPr>
            <a:xfrm>
              <a:off x="10075320" y="3831840"/>
              <a:ext cx="394560" cy="394560"/>
            </a:xfrm>
            <a:custGeom>
              <a:avLst/>
              <a:gdLst>
                <a:gd name="textAreaLeft" fmla="*/ 0 w 394560"/>
                <a:gd name="textAreaRight" fmla="*/ 396360 w 394560"/>
                <a:gd name="textAreaTop" fmla="*/ 0 h 394560"/>
                <a:gd name="textAreaBottom" fmla="*/ 396360 h 394560"/>
              </a:gdLst>
              <a:ahLst/>
              <a:cxnLst/>
              <a:rect l="textAreaLeft" t="textAreaTop" r="textAreaRight" b="textAreaBottom"/>
              <a:pathLst>
                <a:path w="528557" h="528557">
                  <a:moveTo>
                    <a:pt x="0" y="0"/>
                  </a:moveTo>
                  <a:lnTo>
                    <a:pt x="528557" y="0"/>
                  </a:lnTo>
                  <a:lnTo>
                    <a:pt x="528557" y="528557"/>
                  </a:lnTo>
                  <a:lnTo>
                    <a:pt x="0" y="52855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CA3DE8F-A43C-6FE8-7E9F-AC0D67F21711}"/>
                </a:ext>
              </a:extLst>
            </p:cNvPr>
            <p:cNvSpPr/>
            <p:nvPr/>
          </p:nvSpPr>
          <p:spPr>
            <a:xfrm>
              <a:off x="10876680" y="3916440"/>
              <a:ext cx="3800880" cy="28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239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torry.crass@insomnisec.com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22530541-4A85-B271-5519-CD6F52844A9B}"/>
                </a:ext>
              </a:extLst>
            </p:cNvPr>
            <p:cNvSpPr/>
            <p:nvPr/>
          </p:nvSpPr>
          <p:spPr>
            <a:xfrm>
              <a:off x="10075320" y="3235680"/>
              <a:ext cx="394560" cy="394560"/>
            </a:xfrm>
            <a:custGeom>
              <a:avLst/>
              <a:gdLst>
                <a:gd name="textAreaLeft" fmla="*/ 0 w 394560"/>
                <a:gd name="textAreaRight" fmla="*/ 396360 w 394560"/>
                <a:gd name="textAreaTop" fmla="*/ 0 h 394560"/>
                <a:gd name="textAreaBottom" fmla="*/ 396360 h 394560"/>
              </a:gdLst>
              <a:ahLst/>
              <a:cxnLst/>
              <a:rect l="textAreaLeft" t="textAreaTop" r="textAreaRight" b="textAreaBottom"/>
              <a:pathLst>
                <a:path w="528557" h="528557">
                  <a:moveTo>
                    <a:pt x="0" y="0"/>
                  </a:moveTo>
                  <a:lnTo>
                    <a:pt x="528557" y="0"/>
                  </a:lnTo>
                  <a:lnTo>
                    <a:pt x="528557" y="528558"/>
                  </a:lnTo>
                  <a:lnTo>
                    <a:pt x="0" y="528558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3602A57-2AE5-9D18-576D-BC6C0DC52295}"/>
                </a:ext>
              </a:extLst>
            </p:cNvPr>
            <p:cNvSpPr/>
            <p:nvPr/>
          </p:nvSpPr>
          <p:spPr>
            <a:xfrm>
              <a:off x="10876680" y="3320280"/>
              <a:ext cx="3800880" cy="26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239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torry.crass@outlook.com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9F8EA5D-7E5C-643D-B69B-6EA065A4EE2F}"/>
                </a:ext>
              </a:extLst>
            </p:cNvPr>
            <p:cNvSpPr/>
            <p:nvPr/>
          </p:nvSpPr>
          <p:spPr>
            <a:xfrm>
              <a:off x="10075320" y="5024880"/>
              <a:ext cx="394560" cy="394560"/>
            </a:xfrm>
            <a:custGeom>
              <a:avLst/>
              <a:gdLst>
                <a:gd name="textAreaLeft" fmla="*/ 0 w 394560"/>
                <a:gd name="textAreaRight" fmla="*/ 396360 w 394560"/>
                <a:gd name="textAreaTop" fmla="*/ 0 h 394560"/>
                <a:gd name="textAreaBottom" fmla="*/ 396360 h 394560"/>
              </a:gdLst>
              <a:ahLst/>
              <a:cxnLst/>
              <a:rect l="textAreaLeft" t="textAreaTop" r="textAreaRight" b="textAreaBottom"/>
              <a:pathLst>
                <a:path w="528557" h="528557">
                  <a:moveTo>
                    <a:pt x="0" y="0"/>
                  </a:moveTo>
                  <a:lnTo>
                    <a:pt x="528557" y="0"/>
                  </a:lnTo>
                  <a:lnTo>
                    <a:pt x="528557" y="528557"/>
                  </a:lnTo>
                  <a:lnTo>
                    <a:pt x="0" y="52855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BCECE5C-C341-1E81-5283-83B1E60EC84D}"/>
                </a:ext>
              </a:extLst>
            </p:cNvPr>
            <p:cNvSpPr/>
            <p:nvPr/>
          </p:nvSpPr>
          <p:spPr>
            <a:xfrm>
              <a:off x="10876680" y="5109480"/>
              <a:ext cx="3800880" cy="26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239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BlueSky: torrycrass@bsky.social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C90A143-FBE1-6D34-289D-CB9C4CE28158}"/>
                </a:ext>
              </a:extLst>
            </p:cNvPr>
            <p:cNvSpPr/>
            <p:nvPr/>
          </p:nvSpPr>
          <p:spPr>
            <a:xfrm>
              <a:off x="10075320" y="4428360"/>
              <a:ext cx="394560" cy="394560"/>
            </a:xfrm>
            <a:custGeom>
              <a:avLst/>
              <a:gdLst>
                <a:gd name="textAreaLeft" fmla="*/ 0 w 394560"/>
                <a:gd name="textAreaRight" fmla="*/ 396360 w 394560"/>
                <a:gd name="textAreaTop" fmla="*/ 0 h 394560"/>
                <a:gd name="textAreaBottom" fmla="*/ 396360 h 394560"/>
              </a:gdLst>
              <a:ahLst/>
              <a:cxnLst/>
              <a:rect l="textAreaLeft" t="textAreaTop" r="textAreaRight" b="textAreaBottom"/>
              <a:pathLst>
                <a:path w="528557" h="528557">
                  <a:moveTo>
                    <a:pt x="0" y="0"/>
                  </a:moveTo>
                  <a:lnTo>
                    <a:pt x="528557" y="0"/>
                  </a:lnTo>
                  <a:lnTo>
                    <a:pt x="528557" y="528557"/>
                  </a:lnTo>
                  <a:lnTo>
                    <a:pt x="0" y="52855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100000"/>
                </a:lnSpc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4D16FCC-6171-EB3D-41F2-DBDB28E37C37}"/>
                </a:ext>
              </a:extLst>
            </p:cNvPr>
            <p:cNvSpPr/>
            <p:nvPr/>
          </p:nvSpPr>
          <p:spPr>
            <a:xfrm>
              <a:off x="10876680" y="4512960"/>
              <a:ext cx="3800880" cy="269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239"/>
                </a:lnSpc>
                <a:tabLst>
                  <a:tab pos="0" algn="l"/>
                </a:tabLst>
              </a:pPr>
              <a:r>
                <a:rPr lang="en-US" sz="16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LinkedIn: linkedin.com/in/torrycrass</a:t>
              </a:r>
              <a:endParaRPr lang="en-US" sz="1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4FD5DA0-DB17-6379-3804-38FC6440DD67}"/>
                </a:ext>
              </a:extLst>
            </p:cNvPr>
            <p:cNvSpPr/>
            <p:nvPr/>
          </p:nvSpPr>
          <p:spPr>
            <a:xfrm>
              <a:off x="9542160" y="2628000"/>
              <a:ext cx="8009280" cy="406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3359"/>
                </a:lnSpc>
              </a:pPr>
              <a:r>
                <a:rPr lang="en-US" sz="2400" b="0" u="none" strike="noStrike">
                  <a:solidFill>
                    <a:srgbClr val="93B1A6"/>
                  </a:solidFill>
                  <a:effectLst/>
                  <a:uFillTx/>
                  <a:latin typeface="Poppins"/>
                  <a:ea typeface="Poppins"/>
                </a:rPr>
                <a:t>Contact Information</a:t>
              </a:r>
              <a:endPara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23" name="Shape 0"/>
          <p:cNvSpPr/>
          <p:nvPr/>
        </p:nvSpPr>
        <p:spPr>
          <a:xfrm>
            <a:off x="9520200" y="0"/>
            <a:ext cx="8640" cy="10286280"/>
          </a:xfrm>
          <a:prstGeom prst="rect">
            <a:avLst/>
          </a:prstGeom>
          <a:solidFill>
            <a:srgbClr val="A8C8FF">
              <a:alpha val="1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Text 1"/>
          <p:cNvSpPr/>
          <p:nvPr/>
        </p:nvSpPr>
        <p:spPr>
          <a:xfrm>
            <a:off x="914400" y="3217680"/>
            <a:ext cx="823536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NORTHERN WISCONSIN · 1996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" name="Shape 2"/>
          <p:cNvSpPr/>
          <p:nvPr/>
        </p:nvSpPr>
        <p:spPr>
          <a:xfrm>
            <a:off x="914400" y="366516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Text 3"/>
          <p:cNvSpPr/>
          <p:nvPr/>
        </p:nvSpPr>
        <p:spPr>
          <a:xfrm>
            <a:off x="914400" y="3998520"/>
            <a:ext cx="8235360" cy="11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/>
          </a:bodyPr>
          <a:lstStyle/>
          <a:p>
            <a:pPr defTabSz="914400">
              <a:lnSpc>
                <a:spcPct val="105000"/>
              </a:lnSpc>
              <a:tabLst>
                <a:tab pos="0" algn="l"/>
              </a:tabLst>
            </a:pPr>
            <a:r>
              <a:rPr lang="en-US" sz="3600" b="1" u="none" strike="noStrike" spc="-85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Stars, Comets, and Music?!?</a:t>
            </a:r>
            <a:endParaRPr lang="en-US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7" name="Text 4"/>
          <p:cNvSpPr/>
          <p:nvPr/>
        </p:nvSpPr>
        <p:spPr>
          <a:xfrm>
            <a:off x="914400" y="5309280"/>
            <a:ext cx="5540761" cy="99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4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Starlab, Eclipses, Hale-Bopp and Hyakutake. No light pollution.</a:t>
            </a:r>
            <a:br>
              <a:rPr sz="1800" dirty="0"/>
            </a:br>
            <a:br>
              <a:rPr sz="1800" dirty="0"/>
            </a:b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A call from Professor Shawl and on to KU.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8" name="Text 5"/>
          <p:cNvSpPr/>
          <p:nvPr/>
        </p:nvSpPr>
        <p:spPr>
          <a:xfrm>
            <a:off x="914400" y="7573320"/>
            <a:ext cx="571500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85000" lnSpcReduction="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i="1" u="none" strike="noStrike" dirty="0">
                <a:solidFill>
                  <a:srgbClr val="4A6A90"/>
                </a:solidFill>
                <a:effectLst/>
                <a:uFillTx/>
                <a:latin typeface="Helvetica Neue"/>
                <a:ea typeface="Helvetica Neue"/>
              </a:rPr>
              <a:t>Comet Hyakutake: closest approach 0.102 AU, March 25, 1996 · Comet Hale-Bopp: perihelion April 1, 1997, visible for 18 months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91D83-4F91-F617-3B69-E54419E90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865" y="705619"/>
            <a:ext cx="4225199" cy="5601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C6DFC-9715-78B8-0094-55EA711F3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367" y="232205"/>
            <a:ext cx="5868014" cy="6475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2C86B-66FE-5258-7DCC-D08A452EF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2399" y="1919207"/>
            <a:ext cx="6257686" cy="3793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7A245-74E4-0853-12CC-D12643726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692" y="4938107"/>
            <a:ext cx="6373114" cy="4801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72A51-E704-2B38-A5BC-BF2CF5EBFC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7930" y="5642866"/>
            <a:ext cx="6417394" cy="37775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0"/>
          <p:cNvSpPr/>
          <p:nvPr/>
        </p:nvSpPr>
        <p:spPr>
          <a:xfrm>
            <a:off x="0" y="0"/>
            <a:ext cx="75600" cy="10286280"/>
          </a:xfrm>
          <a:prstGeom prst="rect">
            <a:avLst/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7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39" name="Text 2"/>
          <p:cNvSpPr/>
          <p:nvPr/>
        </p:nvSpPr>
        <p:spPr>
          <a:xfrm>
            <a:off x="1143000" y="4110120"/>
            <a:ext cx="1671696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E8000D"/>
                </a:solidFill>
                <a:effectLst/>
                <a:uFillTx/>
                <a:latin typeface="Helvetica Neue"/>
                <a:ea typeface="Helvetica Neue"/>
              </a:rPr>
              <a:t>CHAPTER 02 · UNIVERSITY OF KANSAS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0" name="Text 3"/>
          <p:cNvSpPr/>
          <p:nvPr/>
        </p:nvSpPr>
        <p:spPr>
          <a:xfrm>
            <a:off x="1143000" y="4614840"/>
            <a:ext cx="6866640" cy="79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Here we go!</a:t>
            </a:r>
            <a:endParaRPr lang="en-US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1" name="Text 4"/>
          <p:cNvSpPr/>
          <p:nvPr/>
        </p:nvSpPr>
        <p:spPr>
          <a:xfrm>
            <a:off x="1143000" y="5643720"/>
            <a:ext cx="549324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Rock Chalk!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8269F-532C-F65D-9F83-0D9A065F8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760" y="209514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0"/>
          <p:cNvSpPr/>
          <p:nvPr/>
        </p:nvSpPr>
        <p:spPr>
          <a:xfrm>
            <a:off x="0" y="0"/>
            <a:ext cx="75600" cy="10286280"/>
          </a:xfrm>
          <a:prstGeom prst="rect">
            <a:avLst/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4" name="Image 0" descr="preencod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45" name="Text 1"/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>
                <a:solidFill>
                  <a:srgbClr val="E8000D"/>
                </a:solidFill>
                <a:effectLst/>
                <a:uFillTx/>
                <a:latin typeface="Helvetica Neue"/>
                <a:ea typeface="Helvetica Neue"/>
              </a:rPr>
              <a:t>UNIVERSITY OF KANSAS · PHYSICS &amp; ASTRONOMY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" name="Shape 2"/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" name="Text 3"/>
          <p:cNvSpPr/>
          <p:nvPr/>
        </p:nvSpPr>
        <p:spPr>
          <a:xfrm>
            <a:off x="914400" y="1467000"/>
            <a:ext cx="16952400" cy="4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5000"/>
              </a:lnSpc>
              <a:tabLst>
                <a:tab pos="0" algn="l"/>
              </a:tabLst>
            </a:pPr>
            <a:r>
              <a:rPr lang="en-US" sz="3000" b="1" u="none" strike="noStrike" spc="-60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6”, 28”, 14”, so many telescopes!!</a:t>
            </a:r>
            <a:endParaRPr lang="en-US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77EAE-CA9B-1BBF-A30B-C45A9C314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581" y="685800"/>
            <a:ext cx="6288306" cy="479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3887C-F99A-62E3-910B-09BD9D08E1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447680"/>
            <a:ext cx="7687494" cy="6025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026CF-5A66-1865-4FBC-D4284301A5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9700" y="4213180"/>
            <a:ext cx="4223592" cy="47914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9"/>
          <p:cNvSpPr/>
          <p:nvPr/>
        </p:nvSpPr>
        <p:spPr>
          <a:xfrm>
            <a:off x="0" y="0"/>
            <a:ext cx="75600" cy="10286280"/>
          </a:xfrm>
          <a:prstGeom prst="rect">
            <a:avLst/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0" name="Image 4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51" name="Text 81"/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>
                <a:solidFill>
                  <a:srgbClr val="E8000D"/>
                </a:solidFill>
                <a:effectLst/>
                <a:uFillTx/>
                <a:latin typeface="Helvetica Neue"/>
                <a:ea typeface="Helvetica Neue"/>
              </a:rPr>
              <a:t>UNIVERSITY OF KANSAS · PHYSICS &amp; ASTRONOMY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2" name="Shape 11"/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3" name="Text 82"/>
          <p:cNvSpPr/>
          <p:nvPr/>
        </p:nvSpPr>
        <p:spPr>
          <a:xfrm>
            <a:off x="914400" y="1467000"/>
            <a:ext cx="16952400" cy="4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5000"/>
              </a:lnSpc>
              <a:tabLst>
                <a:tab pos="0" algn="l"/>
              </a:tabLst>
            </a:pPr>
            <a:r>
              <a:rPr lang="en-US" sz="3000" b="1" u="none" strike="noStrike" spc="-60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Dobson, Public Observing, Judy &amp; Torry Get Patched.</a:t>
            </a:r>
            <a:endParaRPr lang="en-US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E39AD-432A-8CD8-3149-F371197A1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160" y="2897127"/>
            <a:ext cx="7236790" cy="485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D95C4-AA1B-2E0A-40B3-61231492E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0791923" y="1904401"/>
            <a:ext cx="1976222" cy="1976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472DE-161C-5692-109C-4E65017143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097" y="5258425"/>
            <a:ext cx="4684701" cy="4050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D3B5E-8A18-0E89-A840-AF4AB635F8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5461" y="1316726"/>
            <a:ext cx="3640676" cy="65105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4"/>
          <p:cNvSpPr/>
          <p:nvPr/>
        </p:nvSpPr>
        <p:spPr>
          <a:xfrm>
            <a:off x="0" y="0"/>
            <a:ext cx="75600" cy="10286280"/>
          </a:xfrm>
          <a:prstGeom prst="rect">
            <a:avLst/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7" name="Image 3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68" name="Text 14"/>
          <p:cNvSpPr/>
          <p:nvPr/>
        </p:nvSpPr>
        <p:spPr>
          <a:xfrm>
            <a:off x="914400" y="6858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>
                <a:solidFill>
                  <a:srgbClr val="E8000D"/>
                </a:solidFill>
                <a:effectLst/>
                <a:uFillTx/>
                <a:latin typeface="Helvetica Neue"/>
                <a:ea typeface="Helvetica Neue"/>
              </a:rPr>
              <a:t>UNIVERSITY OF KANSAS · PHYSICS &amp; ASTRONOMY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" name="Shape 7"/>
          <p:cNvSpPr/>
          <p:nvPr/>
        </p:nvSpPr>
        <p:spPr>
          <a:xfrm>
            <a:off x="914400" y="1133640"/>
            <a:ext cx="608760" cy="27720"/>
          </a:xfrm>
          <a:prstGeom prst="roundRect">
            <a:avLst>
              <a:gd name="adj" fmla="val 50000"/>
            </a:avLst>
          </a:prstGeom>
          <a:solidFill>
            <a:srgbClr val="E8000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0" name="Text 79"/>
          <p:cNvSpPr/>
          <p:nvPr/>
        </p:nvSpPr>
        <p:spPr>
          <a:xfrm>
            <a:off x="914400" y="1467000"/>
            <a:ext cx="16952400" cy="10369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/>
          </a:bodyPr>
          <a:lstStyle/>
          <a:p>
            <a:pPr defTabSz="914400">
              <a:lnSpc>
                <a:spcPct val="105000"/>
              </a:lnSpc>
              <a:tabLst>
                <a:tab pos="0" algn="l"/>
              </a:tabLst>
            </a:pPr>
            <a:r>
              <a:rPr lang="en-US" sz="3000" b="1" u="none" strike="noStrike" spc="-60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Torry Might Be A Pack Rat...</a:t>
            </a:r>
            <a:br>
              <a:rPr lang="en-US" sz="3000" b="1" u="none" strike="noStrike" spc="-60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</a:br>
            <a:r>
              <a:rPr lang="en-US" sz="3000" b="1" u="none" strike="noStrike" spc="-60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But, a thank you note, and Astronomy… High Tech?!?</a:t>
            </a:r>
          </a:p>
          <a:p>
            <a:pPr defTabSz="914400">
              <a:lnSpc>
                <a:spcPct val="105000"/>
              </a:lnSpc>
              <a:tabLst>
                <a:tab pos="0" algn="l"/>
              </a:tabLst>
            </a:pPr>
            <a:endParaRPr lang="en-US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A8C4-1E46-FDCD-FAA2-9EB9EFCD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83" y="1074948"/>
            <a:ext cx="7039957" cy="8145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E7CA9-33F5-15FD-F518-EF4F600EE0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035" y="2711837"/>
            <a:ext cx="2677984" cy="4510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4EE95-9D57-287C-B6BF-94C9EC42BE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146" y="5625278"/>
            <a:ext cx="5047030" cy="3785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46530-6265-2746-FA26-0E407BE84D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072" y="2818205"/>
            <a:ext cx="2887528" cy="40152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79" name="Text 1"/>
          <p:cNvSpPr/>
          <p:nvPr/>
        </p:nvSpPr>
        <p:spPr>
          <a:xfrm>
            <a:off x="914400" y="3348000"/>
            <a:ext cx="1695240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360">
                <a:solidFill>
                  <a:srgbClr val="FFD97A"/>
                </a:solidFill>
                <a:effectLst/>
                <a:uFillTx/>
                <a:latin typeface="Helvetica Neue"/>
                <a:ea typeface="Helvetica Neue"/>
              </a:rPr>
              <a:t>CHAPTER 03</a:t>
            </a:r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0" name="Text 2"/>
          <p:cNvSpPr/>
          <p:nvPr/>
        </p:nvSpPr>
        <p:spPr>
          <a:xfrm>
            <a:off x="914400" y="3852720"/>
            <a:ext cx="6866640" cy="232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6000" b="1" u="none" strike="noStrike" spc="-181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Astronomy Associates of Lawrence</a:t>
            </a:r>
            <a:endParaRPr lang="en-US" sz="6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Text 3"/>
          <p:cNvSpPr/>
          <p:nvPr/>
        </p:nvSpPr>
        <p:spPr>
          <a:xfrm>
            <a:off x="914400" y="6405480"/>
            <a:ext cx="5493240" cy="72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fontScale="92500" lnSpcReduction="19999"/>
          </a:bodyPr>
          <a:lstStyle/>
          <a:p>
            <a:pPr defTabSz="914400">
              <a:lnSpc>
                <a:spcPct val="150000"/>
              </a:lnSpc>
              <a:tabLst>
                <a:tab pos="0" algn="l"/>
              </a:tabLst>
            </a:pPr>
            <a:r>
              <a:rPr lang="en-US" sz="1800" b="0" u="none" strike="noStrike" dirty="0">
                <a:solidFill>
                  <a:srgbClr val="8AAED8"/>
                </a:solidFill>
                <a:effectLst/>
                <a:uFillTx/>
                <a:latin typeface="Helvetica Neue"/>
                <a:ea typeface="Helvetica Neue"/>
              </a:rPr>
              <a:t>From 1997 until about 2001 when Judy Yu took over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5D8C7-077E-B6FF-8148-564FE17FD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153" y="861134"/>
            <a:ext cx="10726647" cy="7964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9F7A3-8507-339D-6ABC-C072275C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640" y="2088113"/>
            <a:ext cx="9772650" cy="7467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A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0" descr="preencoded.pn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</p:blipFill>
        <p:spPr>
          <a:xfrm>
            <a:off x="0" y="0"/>
            <a:ext cx="18287280" cy="10286280"/>
          </a:xfrm>
          <a:prstGeom prst="rect">
            <a:avLst/>
          </a:prstGeom>
          <a:noFill/>
          <a:ln w="0">
            <a:noFill/>
          </a:ln>
          <a:effectLst>
            <a:outerShdw dist="103350" dir="2700000" rotWithShape="0">
              <a:srgbClr val="333333"/>
            </a:outerShdw>
          </a:effectLst>
        </p:spPr>
      </p:pic>
      <p:sp>
        <p:nvSpPr>
          <p:cNvPr id="86" name="Text 1"/>
          <p:cNvSpPr/>
          <p:nvPr/>
        </p:nvSpPr>
        <p:spPr>
          <a:xfrm>
            <a:off x="914400" y="572572"/>
            <a:ext cx="8235360" cy="31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rmAutofit lnSpcReduction="9999"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800" b="1" u="none" strike="noStrike" spc="252" dirty="0">
                <a:solidFill>
                  <a:srgbClr val="A8C8FF"/>
                </a:solidFill>
                <a:effectLst/>
                <a:uFillTx/>
                <a:latin typeface="Helvetica Neue"/>
                <a:ea typeface="Helvetica Neue"/>
              </a:rPr>
              <a:t>ASTRONOMY ASSOCIATES OF LAWRENCE</a:t>
            </a:r>
            <a:endParaRPr lang="en-US" sz="1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7" name="Shape 2"/>
          <p:cNvSpPr/>
          <p:nvPr/>
        </p:nvSpPr>
        <p:spPr>
          <a:xfrm>
            <a:off x="914400" y="1020412"/>
            <a:ext cx="608760" cy="27720"/>
          </a:xfrm>
          <a:prstGeom prst="roundRect">
            <a:avLst>
              <a:gd name="adj" fmla="val 50000"/>
            </a:avLst>
          </a:prstGeom>
          <a:solidFill>
            <a:srgbClr val="A8C8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24840" rIns="90000" bIns="-2484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8BD1F8F-A644-8027-BA18-8D403A8D4A38}"/>
              </a:ext>
            </a:extLst>
          </p:cNvPr>
          <p:cNvSpPr/>
          <p:nvPr/>
        </p:nvSpPr>
        <p:spPr>
          <a:xfrm>
            <a:off x="3712693" y="3187751"/>
            <a:ext cx="12369699" cy="431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560" tIns="25560" rIns="25560" bIns="2556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8800" b="1" u="none" strike="noStrike" spc="-181" dirty="0">
                <a:solidFill>
                  <a:srgbClr val="E8F0FF"/>
                </a:solidFill>
                <a:effectLst/>
                <a:uFillTx/>
                <a:latin typeface="Helvetica Neue"/>
                <a:ea typeface="Helvetica Neue"/>
              </a:rPr>
              <a:t>RICK! I have something for you. I promise it’s not bad.</a:t>
            </a:r>
            <a:endParaRPr lang="en-US" sz="8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</TotalTime>
  <Words>487</Words>
  <Application>Microsoft Office PowerPoint</Application>
  <PresentationFormat>Custom</PresentationFormat>
  <Paragraphs>84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Helvetica Neue</vt:lpstr>
      <vt:lpstr>Poppins</vt:lpstr>
      <vt:lpstr>Poppins Bold Italics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Torry Crass</cp:lastModifiedBy>
  <cp:revision>16</cp:revision>
  <dcterms:created xsi:type="dcterms:W3CDTF">2026-05-04T22:11:41Z</dcterms:created>
  <dcterms:modified xsi:type="dcterms:W3CDTF">2026-05-07T04:12:47Z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17</vt:i4>
  </property>
  <property fmtid="{D5CDD505-2E9C-101B-9397-08002B2CF9AE}" pid="3" name="PresentationFormat">
    <vt:lpwstr>On-screen Show (16:9)</vt:lpwstr>
  </property>
  <property fmtid="{D5CDD505-2E9C-101B-9397-08002B2CF9AE}" pid="4" name="Slides">
    <vt:i4>17</vt:i4>
  </property>
</Properties>
</file>